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7" r:id="rId1"/>
  </p:sldMasterIdLst>
  <p:notesMasterIdLst>
    <p:notesMasterId r:id="rId17"/>
  </p:notesMasterIdLst>
  <p:handoutMasterIdLst>
    <p:handoutMasterId r:id="rId18"/>
  </p:handoutMasterIdLst>
  <p:sldIdLst>
    <p:sldId id="275" r:id="rId2"/>
    <p:sldId id="259" r:id="rId3"/>
    <p:sldId id="268" r:id="rId4"/>
    <p:sldId id="260" r:id="rId5"/>
    <p:sldId id="289" r:id="rId6"/>
    <p:sldId id="262" r:id="rId7"/>
    <p:sldId id="277" r:id="rId8"/>
    <p:sldId id="290" r:id="rId9"/>
    <p:sldId id="263" r:id="rId10"/>
    <p:sldId id="265" r:id="rId11"/>
    <p:sldId id="284" r:id="rId12"/>
    <p:sldId id="285" r:id="rId13"/>
    <p:sldId id="272" r:id="rId14"/>
    <p:sldId id="274" r:id="rId15"/>
    <p:sldId id="271" r:id="rId16"/>
  </p:sldIdLst>
  <p:sldSz cx="9144000" cy="6858000" type="screen4x3"/>
  <p:notesSz cx="7077075" cy="9363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C3"/>
    <a:srgbClr val="004A84"/>
    <a:srgbClr val="0067AC"/>
    <a:srgbClr val="B5A25F"/>
    <a:srgbClr val="003B75"/>
    <a:srgbClr val="003C73"/>
    <a:srgbClr val="003D79"/>
    <a:srgbClr val="28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5" autoAdjust="0"/>
  </p:normalViewPr>
  <p:slideViewPr>
    <p:cSldViewPr snapToGrid="0" snapToObjects="1"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7F2C316-87B5-41AF-A6F0-463C50CB017D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E87275C-7F91-4C4E-9F82-FADB5F743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17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049" tIns="46525" rIns="93049" bIns="465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459B594-7B0C-40C2-B227-807CE18F5CF5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9" tIns="46525" rIns="93049" bIns="4652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049" tIns="46525" rIns="93049" bIns="465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049" tIns="46525" rIns="93049" bIns="465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7F9236-FC3F-4D7E-8AB5-3E6F5A4B0E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52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ADD18C-C387-469C-A4F5-1CFF35C0AD67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solidFill>
            <a:srgbClr val="004A84"/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DDD9C3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" name="Picture 6" descr="AU_Signature_Vertical-White-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5788"/>
            <a:ext cx="2286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004A8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7063EF-46BC-4572-908F-B385F4511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71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_Signature_Vertic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605338"/>
            <a:ext cx="57943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FC4732-C6D8-418A-98F1-3D29F529B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U_Signature_Vertic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85800"/>
            <a:ext cx="57943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DAC0-EB4D-479E-9D32-6D0658746C7C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3A1540-87DA-4E39-B8F7-8DB314A16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53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1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White-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5788"/>
            <a:ext cx="2286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E86EDF-BEF7-4821-A24E-BF17D7DDE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151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5788"/>
            <a:ext cx="22844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59E2CB0-8753-45A2-8526-450E104CB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778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White-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5788"/>
            <a:ext cx="2286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204021" y="2968625"/>
            <a:ext cx="7253327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04022" y="4438650"/>
            <a:ext cx="7253326" cy="11430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E28DD1D-82D9-48A0-978A-DDED08612586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ACCC7F-1C5B-46D6-A831-3DEFD1491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878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6901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652" y="686369"/>
            <a:ext cx="7770695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52" y="2011932"/>
            <a:ext cx="7770695" cy="32624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438" y="6088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820988" y="6089650"/>
            <a:ext cx="5524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78E462-CC1E-4D21-99A2-2DA781561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91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6901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11364"/>
            <a:ext cx="3797872" cy="3660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72" y="2011362"/>
            <a:ext cx="3821275" cy="366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1547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73438" y="60880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819400" y="6089650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F12B03-2D3A-4F70-8A5C-0132F2DD2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90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6901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46275"/>
            <a:ext cx="38115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86036"/>
            <a:ext cx="3811588" cy="30682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46275"/>
            <a:ext cx="3812322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86037"/>
            <a:ext cx="3812323" cy="30682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154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373438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819400" y="6127750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0DFEB5-EABD-4431-8375-7BA4B7F12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91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064" y="1825625"/>
            <a:ext cx="7771549" cy="1143000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6901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>
            <a:lvl1pPr>
              <a:buClr>
                <a:srgbClr val="0067AC"/>
              </a:buClr>
              <a:defRPr/>
            </a:lvl1pPr>
            <a:lvl2pPr>
              <a:buClr>
                <a:srgbClr val="004A84"/>
              </a:buClr>
              <a:defRPr/>
            </a:lvl2pPr>
            <a:lvl3pPr>
              <a:buClr>
                <a:srgbClr val="DDD9C3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FFD6B1-31E1-45D1-AC5E-B2D4738BC8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3276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Horizont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621213"/>
            <a:ext cx="389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064" y="1839499"/>
            <a:ext cx="7771549" cy="1143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3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91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62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U_Signature_Horizont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620963"/>
            <a:ext cx="59245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0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685800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900612"/>
            <a:ext cx="52578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5257800" cy="3987801"/>
          </a:xfrm>
          <a:ln w="3175" cmpd="sng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67350"/>
            <a:ext cx="5257800" cy="4749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73438" y="59420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819400" y="5943600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5BC81-A728-48A2-801D-9F2FECC0A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885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685800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800"/>
            <a:ext cx="4343400" cy="5221287"/>
          </a:xfrm>
          <a:ln w="3175" cmpd="sng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73438" y="5915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819400" y="5915025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4C3360-4A50-4364-92F9-A2716D3DA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620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U_Signature_Vertical-White-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685800"/>
            <a:ext cx="171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4900612"/>
            <a:ext cx="52578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5257800" cy="3987801"/>
          </a:xfrm>
          <a:ln w="3175" cmpd="sng">
            <a:solidFill>
              <a:schemeClr val="tx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467350"/>
            <a:ext cx="5257800" cy="4749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73438" y="594201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819400" y="5943600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EA3E96-9EEB-4944-8E13-999E21144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37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AU_Signature_Vertical-White-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685800"/>
            <a:ext cx="1714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85799"/>
            <a:ext cx="4343400" cy="5221287"/>
          </a:xfrm>
          <a:ln w="3175" cmpd="sng">
            <a:solidFill>
              <a:srgbClr val="FFFFFF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373438" y="5915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819400" y="5915025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E413BE-D477-4A1F-B326-3247914F57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334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11700"/>
            <a:ext cx="57943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6369"/>
            <a:ext cx="777154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36" y="1984818"/>
            <a:ext cx="7187311" cy="414134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57638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03600" y="6127750"/>
            <a:ext cx="55403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7AE5FD-4A3F-48CF-83E7-7D3F7CD3E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414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U_Signature_Vertical-Blue-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85800"/>
            <a:ext cx="579438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6002" y="685800"/>
            <a:ext cx="2057400" cy="544036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02" y="685800"/>
            <a:ext cx="5029200" cy="5440364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902075" y="61261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348038" y="6127750"/>
            <a:ext cx="55403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AC8141-4AAA-4A0D-A04A-F1F85A668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2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rgbClr val="004A84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rgbClr val="DDD9C3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6" descr="AU_Signature_Vertical-Blue-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5788"/>
            <a:ext cx="22844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BC344-3402-4253-82FF-F6626EA74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82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6901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0F343B-9AAF-47C0-8CC9-F6CC7142B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846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6901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4A84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4A84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5E585E-8B04-46C0-973E-773DFFE42C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37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6901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2E1212-FBB4-481B-BB52-079397F76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182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6901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8968BF-7B9E-403A-ABB9-9AB39CC17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57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 userDrawn="1"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" name="Picture 11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6069013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12B480-5895-416D-8FC7-5B43D486C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1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rgbClr val="004A84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rgbClr val="DDD9C3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rgbClr val="DDD9C3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6" descr="AU_Signature_Vertical-Blu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685800"/>
            <a:ext cx="1714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4BBF40-CF4A-48AD-9B3E-9D149CC08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80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14D00EE-0227-420C-A46F-B02555453080}" type="datetime1">
              <a:rPr lang="en-US"/>
              <a:pPr>
                <a:defRPr/>
              </a:pPr>
              <a:t>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rgbClr val="0067AC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70CE6143-5FC3-4043-A20A-D10B1F5B65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  <p:sldLayoutId id="2147484822" r:id="rId12"/>
    <p:sldLayoutId id="2147484823" r:id="rId13"/>
    <p:sldLayoutId id="2147484824" r:id="rId14"/>
    <p:sldLayoutId id="2147484825" r:id="rId15"/>
    <p:sldLayoutId id="2147484826" r:id="rId16"/>
    <p:sldLayoutId id="2147484827" r:id="rId17"/>
    <p:sldLayoutId id="2147484828" r:id="rId18"/>
    <p:sldLayoutId id="2147484829" r:id="rId19"/>
    <p:sldLayoutId id="2147484830" r:id="rId20"/>
    <p:sldLayoutId id="2147484831" r:id="rId21"/>
    <p:sldLayoutId id="2147484832" r:id="rId22"/>
    <p:sldLayoutId id="2147484833" r:id="rId23"/>
    <p:sldLayoutId id="2147484834" r:id="rId24"/>
    <p:sldLayoutId id="2147484835" r:id="rId25"/>
    <p:sldLayoutId id="2147484836" r:id="rId26"/>
    <p:sldLayoutId id="2147484837" r:id="rId27"/>
    <p:sldLayoutId id="2147484838" r:id="rId28"/>
    <p:sldLayoutId id="2147484839" r:id="rId2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rgbClr val="0067AC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rgbClr val="004A84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003B75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868686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868686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143000"/>
            <a:ext cx="7769225" cy="13843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altLang="en-US" smtClean="0">
                <a:latin typeface="Georgia" charset="0"/>
              </a:rPr>
              <a:t>Research Project Title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8813" y="3200400"/>
            <a:ext cx="7427912" cy="227647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91440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200" dirty="0">
                <a:latin typeface="Georgia" pitchFamily="18" charset="0"/>
                <a:ea typeface="+mn-ea"/>
              </a:rPr>
              <a:t>Researcher Name #1</a:t>
            </a:r>
          </a:p>
          <a:p>
            <a:pPr defTabSz="91440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200" dirty="0">
                <a:latin typeface="Georgia" pitchFamily="18" charset="0"/>
                <a:ea typeface="+mn-ea"/>
              </a:rPr>
              <a:t>Researcher Name #2</a:t>
            </a:r>
          </a:p>
          <a:p>
            <a:pPr defTabSz="91440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200" dirty="0">
                <a:latin typeface="Georgia" pitchFamily="18" charset="0"/>
                <a:ea typeface="+mn-ea"/>
              </a:rPr>
              <a:t>Researcher Name #3</a:t>
            </a:r>
          </a:p>
          <a:p>
            <a:pPr defTabSz="91440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200" dirty="0">
                <a:latin typeface="Georgia" pitchFamily="18" charset="0"/>
                <a:ea typeface="+mn-ea"/>
              </a:rPr>
              <a:t>Researcher Name #4</a:t>
            </a:r>
          </a:p>
          <a:p>
            <a:pPr defTabSz="91440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n-US" sz="2200" dirty="0">
              <a:latin typeface="Georgia" pitchFamily="18" charset="0"/>
              <a:ea typeface="+mn-ea"/>
            </a:endParaRPr>
          </a:p>
          <a:p>
            <a:pPr defTabSz="91440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200" dirty="0">
                <a:latin typeface="Georgia" pitchFamily="18" charset="0"/>
                <a:ea typeface="+mn-ea"/>
              </a:rPr>
              <a:t>Date of Presentation</a:t>
            </a:r>
          </a:p>
          <a:p>
            <a:pPr defTabSz="91440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n-US" sz="2200" i="1" dirty="0">
                <a:latin typeface="Georgia" pitchFamily="18" charset="0"/>
                <a:ea typeface="+mn-ea"/>
              </a:rPr>
              <a:t>Name of Conference Presenting at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4513" y="990600"/>
            <a:ext cx="6323012" cy="0"/>
          </a:xfrm>
          <a:prstGeom prst="line">
            <a:avLst/>
          </a:prstGeom>
          <a:ln w="25400">
            <a:solidFill>
              <a:srgbClr val="004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19250" y="2593975"/>
            <a:ext cx="6323013" cy="0"/>
          </a:xfrm>
          <a:prstGeom prst="line">
            <a:avLst/>
          </a:prstGeom>
          <a:ln w="25400">
            <a:solidFill>
              <a:srgbClr val="004A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Discussion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235075"/>
            <a:ext cx="7769225" cy="44529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charset="0"/>
              </a:rPr>
              <a:t>Discuss the results and how they substantiate your research questions and hypothesis.</a:t>
            </a:r>
          </a:p>
          <a:p>
            <a:pPr lvl="1" eaLnBrk="1" hangingPunct="1"/>
            <a:r>
              <a:rPr lang="en-US" altLang="en-US" smtClean="0">
                <a:latin typeface="Georgia" charset="0"/>
              </a:rPr>
              <a:t>How do the results relate to what you found in your literature review.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Discussion: Limitations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235075"/>
            <a:ext cx="7769225" cy="44529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charset="0"/>
              </a:rPr>
              <a:t>Describe any limitations that may have affected the results of your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Discussion: Implications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235075"/>
            <a:ext cx="7769225" cy="44529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charset="0"/>
              </a:rPr>
              <a:t>Describe any implications or suggestions for future research.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References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235075"/>
            <a:ext cx="7769225" cy="4452938"/>
          </a:xfrm>
        </p:spPr>
        <p:txBody>
          <a:bodyPr/>
          <a:lstStyle/>
          <a:p>
            <a:r>
              <a:rPr lang="en-US" altLang="en-US" smtClean="0">
                <a:latin typeface="Georgia" charset="0"/>
              </a:rPr>
              <a:t>List any references used in the 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Acknowledgements</a:t>
            </a: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Introduction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235075"/>
            <a:ext cx="7769225" cy="44529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charset="0"/>
              </a:rPr>
              <a:t>Provide a literature review of key studies that address the problem being studied.</a:t>
            </a:r>
          </a:p>
          <a:p>
            <a:pPr lvl="1" eaLnBrk="1" hangingPunct="1">
              <a:buClr>
                <a:srgbClr val="0067AC"/>
              </a:buClr>
            </a:pPr>
            <a:r>
              <a:rPr lang="en-US" altLang="en-US" smtClean="0">
                <a:latin typeface="Georgia" charset="0"/>
              </a:rPr>
              <a:t>This includes providing a brief description of your conceptual framework that you may be using to guide your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Current Study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235075"/>
            <a:ext cx="7769225" cy="44529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charset="0"/>
              </a:rPr>
              <a:t>State what your study is examining.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Research Questions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235075"/>
            <a:ext cx="7769225" cy="44529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charset="0"/>
              </a:rPr>
              <a:t>What are your research questions that are being addressed in the study?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Research Hypothesis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235075"/>
            <a:ext cx="7769225" cy="44529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charset="0"/>
              </a:rPr>
              <a:t>What is your research hypothesis?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>
                <a:latin typeface="Georgia" charset="0"/>
              </a:rPr>
              <a:t>Method: Participants/Demographics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>
                <a:latin typeface="Georgia" charset="0"/>
              </a:rPr>
              <a:t>Describe who is your research sample and key descriptive information of the sample.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eorgia" charset="0"/>
              </a:rPr>
              <a:t>Method: Measures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>
                <a:latin typeface="Georgia" charset="0"/>
              </a:rPr>
              <a:t>Describe the measures used in the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Georgia" charset="0"/>
              </a:rPr>
              <a:t>Method: Procedure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 smtClean="0">
                <a:latin typeface="Georgia" charset="0"/>
              </a:rPr>
              <a:t>Describe the research design and procedure utilized for the study.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376238"/>
            <a:ext cx="7769225" cy="620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eorgia" pitchFamily="18" charset="0"/>
              </a:rPr>
              <a:t>Data Analysis/Results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687388" y="1235075"/>
            <a:ext cx="7769225" cy="44529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Georgia" charset="0"/>
              </a:rPr>
              <a:t>Describe the statistical analysis method used, criteria for significance (i.e., </a:t>
            </a:r>
            <a:r>
              <a:rPr lang="en-US" altLang="en-US" i="1" smtClean="0">
                <a:latin typeface="Georgia" charset="0"/>
              </a:rPr>
              <a:t>p</a:t>
            </a:r>
            <a:r>
              <a:rPr lang="en-US" altLang="en-US" smtClean="0">
                <a:latin typeface="Georgia" charset="0"/>
              </a:rPr>
              <a:t> = .05), and results.</a:t>
            </a:r>
          </a:p>
          <a:p>
            <a:pPr lvl="1" eaLnBrk="1" hangingPunct="1"/>
            <a:r>
              <a:rPr lang="en-US" altLang="en-US" smtClean="0">
                <a:latin typeface="Georgia" charset="0"/>
              </a:rPr>
              <a:t>Can use charts or figures to present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1414</TotalTime>
  <Words>235</Words>
  <Application>Microsoft Office PowerPoint</Application>
  <PresentationFormat>On-screen Show (4:3)</PresentationFormat>
  <Paragraphs>37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ＭＳ Ｐゴシック</vt:lpstr>
      <vt:lpstr>Franklin Gothic Book</vt:lpstr>
      <vt:lpstr>Perpetua</vt:lpstr>
      <vt:lpstr>Wingdings 2</vt:lpstr>
      <vt:lpstr>Calibri</vt:lpstr>
      <vt:lpstr>Georgia</vt:lpstr>
      <vt:lpstr>Equity</vt:lpstr>
      <vt:lpstr>PowerPoint Presentation</vt:lpstr>
      <vt:lpstr>Introduction</vt:lpstr>
      <vt:lpstr>Current Study</vt:lpstr>
      <vt:lpstr>Research Questions</vt:lpstr>
      <vt:lpstr>Research Hypothesis</vt:lpstr>
      <vt:lpstr>Method: Participants/Demographics</vt:lpstr>
      <vt:lpstr>Method: Measures</vt:lpstr>
      <vt:lpstr>Method: Procedure</vt:lpstr>
      <vt:lpstr>Data Analysis/Results </vt:lpstr>
      <vt:lpstr>Discussion</vt:lpstr>
      <vt:lpstr>Discussion: Limitations</vt:lpstr>
      <vt:lpstr>Discussion: Implications</vt:lpstr>
      <vt:lpstr>References</vt:lpstr>
      <vt:lpstr>Acknowledgements</vt:lpstr>
      <vt:lpstr>PowerPoint Presentation</vt:lpstr>
    </vt:vector>
  </TitlesOfParts>
  <Company>Andrews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 Jeffery</dc:creator>
  <cp:lastModifiedBy>Karl G. D. Bailey</cp:lastModifiedBy>
  <cp:revision>112</cp:revision>
  <cp:lastPrinted>2014-02-28T03:48:18Z</cp:lastPrinted>
  <dcterms:created xsi:type="dcterms:W3CDTF">2009-11-19T16:54:44Z</dcterms:created>
  <dcterms:modified xsi:type="dcterms:W3CDTF">2015-01-30T20:51:56Z</dcterms:modified>
</cp:coreProperties>
</file>